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5" r:id="rId4"/>
    <p:sldId id="258" r:id="rId5"/>
    <p:sldId id="263" r:id="rId6"/>
    <p:sldId id="264" r:id="rId7"/>
    <p:sldId id="266" r:id="rId8"/>
    <p:sldId id="259" r:id="rId9"/>
    <p:sldId id="268" r:id="rId10"/>
    <p:sldId id="260" r:id="rId11"/>
    <p:sldId id="261" r:id="rId12"/>
    <p:sldId id="262" r:id="rId13"/>
    <p:sldId id="269" r:id="rId14"/>
    <p:sldId id="270" r:id="rId15"/>
    <p:sldId id="271" r:id="rId16"/>
    <p:sldId id="272" r:id="rId17"/>
    <p:sldId id="273" r:id="rId18"/>
    <p:sldId id="275" r:id="rId19"/>
    <p:sldId id="267" r:id="rId20"/>
    <p:sldId id="274" r:id="rId21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43"/>
    <p:restoredTop sz="70972" autoAdjust="0"/>
  </p:normalViewPr>
  <p:slideViewPr>
    <p:cSldViewPr>
      <p:cViewPr varScale="1">
        <p:scale>
          <a:sx n="77" d="100"/>
          <a:sy n="77" d="100"/>
        </p:scale>
        <p:origin x="12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4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919C2F6-82E1-4CC2-9116-0A32191EC7F3}" type="datetimeFigureOut">
              <a:rPr lang="fa-IR" smtClean="0"/>
              <a:t>1441/03/01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DAAA9FE-ABD5-4A37-A074-2FF80CA27F1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3145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5BCFB98-5D6F-45B6-BDC1-DE0D3842A8CE}" type="datetimeFigureOut">
              <a:rPr lang="fa-IR" smtClean="0"/>
              <a:t>1441/03/01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09067B-25AE-4F7F-A18D-2B385BF06C9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680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837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6469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952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1- دیتاسنتر</a:t>
            </a:r>
            <a:r>
              <a:rPr lang="fa-IR" baseline="0" dirty="0" smtClean="0"/>
              <a:t> امروزی متشکل از چندین هزار ماشین های مجازی برای سرویس دهی می باشد. طراحی معماری یک دیتاسنتر مبتنی بر پوشش بدترین شرایط است. </a:t>
            </a:r>
            <a:r>
              <a:rPr lang="en-US" baseline="0" dirty="0" smtClean="0"/>
              <a:t>Worst case.</a:t>
            </a:r>
            <a:r>
              <a:rPr lang="fa-IR" baseline="0" dirty="0" smtClean="0"/>
              <a:t> و </a:t>
            </a:r>
            <a:r>
              <a:rPr lang="en-US" baseline="0" dirty="0" smtClean="0"/>
              <a:t>Fault Tolerance</a:t>
            </a:r>
            <a:r>
              <a:rPr lang="fa-IR" baseline="0" dirty="0" smtClean="0"/>
              <a:t>  این عامل باعث می شود که اکثر اوقات دیتاسنتر ها </a:t>
            </a:r>
            <a:r>
              <a:rPr lang="en-US" baseline="0" dirty="0" smtClean="0"/>
              <a:t>under utilized</a:t>
            </a:r>
            <a:r>
              <a:rPr lang="fa-IR" baseline="0" dirty="0" smtClean="0"/>
              <a:t> باشند. در واقع با داشتن ویژگی </a:t>
            </a:r>
            <a:r>
              <a:rPr lang="en-US" baseline="0" dirty="0" smtClean="0"/>
              <a:t>Over-provisioning</a:t>
            </a:r>
            <a:r>
              <a:rPr lang="fa-IR" baseline="0" dirty="0" smtClean="0"/>
              <a:t>، مشکلات مربوط به </a:t>
            </a:r>
            <a:r>
              <a:rPr lang="en-US" baseline="0" dirty="0" smtClean="0"/>
              <a:t>under-utilization</a:t>
            </a:r>
            <a:r>
              <a:rPr lang="fa-IR" baseline="0" dirty="0" smtClean="0"/>
              <a:t> داشته باشیم.</a:t>
            </a:r>
          </a:p>
          <a:p>
            <a:endParaRPr lang="fa-IR" baseline="0" dirty="0" smtClean="0"/>
          </a:p>
          <a:p>
            <a:r>
              <a:rPr lang="fa-IR" baseline="0" dirty="0" smtClean="0"/>
              <a:t>2- توپولوژی داخلی دیتاسنتر، سوییچ و روتر های مخصوص، </a:t>
            </a:r>
          </a:p>
          <a:p>
            <a:endParaRPr lang="fa-IR" baseline="0" dirty="0" smtClean="0"/>
          </a:p>
          <a:p>
            <a:r>
              <a:rPr lang="fa-IR" baseline="0" dirty="0" smtClean="0"/>
              <a:t>3- ترافیک شرق-غرب و شمال-جنوب، الگوی درختی ارتباطات بین ماشی های مجازی</a:t>
            </a:r>
          </a:p>
          <a:p>
            <a:endParaRPr lang="fa-IR" baseline="0" dirty="0" smtClean="0"/>
          </a:p>
          <a:p>
            <a:r>
              <a:rPr lang="fa-IR" baseline="0" dirty="0" smtClean="0"/>
              <a:t>4- </a:t>
            </a:r>
            <a:r>
              <a:rPr lang="fa-I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گزارش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EPA</a:t>
            </a:r>
            <a:r>
              <a:rPr lang="fa-I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حاکی از آن دارد که تا آخر سال 2020 میزان برق مصرفی در دیتاسنتر های دنیا نزدیک به 8% از کل برق مصرفی در دنیا را به خود اختصاص می دهد.</a:t>
            </a:r>
          </a:p>
          <a:p>
            <a:endParaRPr lang="fa-I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a-I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</a:t>
            </a:r>
            <a:r>
              <a:rPr lang="fa-I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چیست ؟</a:t>
            </a:r>
          </a:p>
          <a:p>
            <a:endParaRPr lang="fa-I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a-I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6- زنجیره سرویس در دیتاسنتر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380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34414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2275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5562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7985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0411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529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4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710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2649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278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423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3303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541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2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16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40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259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17" descr="C:\Users\Dr-Heydari\Desktop\download.jpg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  <p:pic>
        <p:nvPicPr>
          <p:cNvPr id="8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35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C:\Users\Dr-Heydari\Desktop\download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07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a-IR" sz="3600" dirty="0">
                <a:latin typeface="B Nazanin" pitchFamily="2" charset="-78"/>
                <a:cs typeface="B Nazanin" pitchFamily="2" charset="-78"/>
              </a:rPr>
              <a:t>موضوع : بهبود الگوی ترافیکی شبکه داخلی دیتاسنتر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با رویکرد محلیت ماشین های مجازی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در کاربرد های زنجیره سرویس ها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5184"/>
            <a:ext cx="6400800" cy="1752600"/>
          </a:xfrm>
        </p:spPr>
        <p:txBody>
          <a:bodyPr/>
          <a:lstStyle/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تاریخ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598" y="49776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دانشگاه تهران</a:t>
            </a:r>
          </a:p>
          <a:p>
            <a:endParaRPr lang="fa-IR" sz="2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پردیس دانشکده های فنی</a:t>
            </a: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دانشکده مهندسی برق و کامپیوتر</a:t>
            </a:r>
          </a:p>
        </p:txBody>
      </p:sp>
      <p:pic>
        <p:nvPicPr>
          <p:cNvPr id="9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4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 defTabSz="914400" eaLnBrk="1" latinLnBrk="0" hangingPunct="1">
              <a:spcBef>
                <a:spcPct val="0"/>
              </a:spcBef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راه حل پیشنهادی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4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053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742950" indent="-74295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endParaRPr lang="fa-IR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11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537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نتیجه گیری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8552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اس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2292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تا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1899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63669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48479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7693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91731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cs typeface="B Nazanin" panose="00000400000000000000" pitchFamily="2" charset="-78"/>
              </a:rPr>
              <a:t>ماه</a:t>
            </a:r>
            <a:r>
              <a:rPr lang="en-US" sz="1400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1398</a:t>
            </a:r>
            <a:endParaRPr lang="fa-IR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cs typeface="B Nazanin" panose="00000400000000000000" pitchFamily="2" charset="-78"/>
              </a:rPr>
              <a:t>بنیامین اسلامی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991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فهرست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مقدمه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تعریف مسأله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پژوهش های پیشین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راه حل پیشنهادی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نتیجه گیری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منابع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25344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963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cs typeface="B Koodak" pitchFamily="2" charset="-78"/>
              </a:rPr>
              <a:t>منابع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</p:spTree>
    <p:extLst>
      <p:ext uri="{BB962C8B-B14F-4D97-AF65-F5344CB8AC3E}">
        <p14:creationId xmlns:p14="http://schemas.microsoft.com/office/powerpoint/2010/main" val="43957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مقدمه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دیتاسنتر یا مرکز داده</a:t>
            </a: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ویژگی های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الگوی ترافیکی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مصرف توان در مرکز داده 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ارائه سرویس با تضمین کیفیت مرکز داده </a:t>
            </a: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زنجیره سرویس در مرکز داده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482307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922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1143000"/>
          </a:xfrm>
        </p:spPr>
        <p:txBody>
          <a:bodyPr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یا</a:t>
            </a:r>
            <a:r>
              <a:rPr lang="fa-IR" sz="24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en-US" sz="25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</a:t>
            </a:r>
            <a:r>
              <a:rPr lang="fa-IR" sz="2400" dirty="0" smtClean="0">
                <a:latin typeface="B Nazanin" pitchFamily="2" charset="-78"/>
                <a:cs typeface="B Nazanin" pitchFamily="2" charset="-78"/>
              </a:rPr>
              <a:t>های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Map-Reduce</a:t>
            </a:r>
            <a:r>
              <a:rPr lang="fa-I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 smtClean="0">
                <a:latin typeface="B Nazanin" pitchFamily="2" charset="-78"/>
                <a:cs typeface="B Nazanin" pitchFamily="2" charset="-78"/>
              </a:rPr>
              <a:t>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  <a:p>
            <a:pPr>
              <a:buClr>
                <a:srgbClr val="FF0000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فیزیکی</a:t>
            </a:r>
          </a:p>
          <a:p>
            <a:pPr>
              <a:buClr>
                <a:srgbClr val="FF0000"/>
              </a:buClr>
            </a:pPr>
            <a:endParaRPr lang="fa-IR" sz="2400" dirty="0">
              <a:latin typeface="B Nazanin" pitchFamily="2" charset="-78"/>
              <a:cs typeface="B Nazanin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 smtClean="0">
                <a:latin typeface="B Nazanin" pitchFamily="2" charset="-78"/>
                <a:cs typeface="B Nazanin" pitchFamily="2" charset="-78"/>
              </a:rPr>
              <a:t>نرخ نقض شدن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</a:t>
            </a:r>
            <a:endParaRPr lang="fa-IR" sz="24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7629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3CD6C63-32EF-BD41-A12E-D27B69F7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3" y="2596015"/>
            <a:ext cx="5987346" cy="35992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DB0B2FAF-AC4E-2341-82F7-3D5D27275856}"/>
              </a:ext>
            </a:extLst>
          </p:cNvPr>
          <p:cNvSpPr/>
          <p:nvPr/>
        </p:nvSpPr>
        <p:spPr>
          <a:xfrm>
            <a:off x="2714262" y="597055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BD8A2E4-5B70-8847-837B-ED7ADA08F00D}"/>
              </a:ext>
            </a:extLst>
          </p:cNvPr>
          <p:cNvSpPr/>
          <p:nvPr/>
        </p:nvSpPr>
        <p:spPr>
          <a:xfrm>
            <a:off x="4474380" y="5177048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453DC2D-281F-1149-81ED-FC4321014725}"/>
              </a:ext>
            </a:extLst>
          </p:cNvPr>
          <p:cNvSpPr/>
          <p:nvPr/>
        </p:nvSpPr>
        <p:spPr>
          <a:xfrm>
            <a:off x="8112585" y="554834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CC28A451-3386-6D4A-8239-543E4386BBB9}"/>
              </a:ext>
            </a:extLst>
          </p:cNvPr>
          <p:cNvCxnSpPr/>
          <p:nvPr/>
        </p:nvCxnSpPr>
        <p:spPr>
          <a:xfrm flipH="1">
            <a:off x="6584968" y="2218745"/>
            <a:ext cx="255776" cy="377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 smtClean="0">
                <a:latin typeface="B Nazanin" pitchFamily="2" charset="-78"/>
                <a:cs typeface="B Nazanin" pitchFamily="2" charset="-78"/>
              </a:rPr>
              <a:t>یا</a:t>
            </a:r>
            <a:r>
              <a:rPr lang="fa-IR" sz="2400" dirty="0" smtClean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ازدحام در لایه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نرخ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loss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پر</a:t>
            </a:r>
            <a:r>
              <a:rPr lang="fa-IR" sz="2400" baseline="0" dirty="0">
                <a:latin typeface="B Nazanin" pitchFamily="2" charset="-78"/>
                <a:cs typeface="B Nazanin" pitchFamily="2" charset="-78"/>
              </a:rPr>
              <a:t> شدن </a:t>
            </a:r>
            <a:r>
              <a:rPr lang="fa-IR" sz="2400" baseline="0" dirty="0" err="1">
                <a:latin typeface="B Nazanin" pitchFamily="2" charset="-78"/>
                <a:cs typeface="B Nazanin" pitchFamily="2" charset="-78"/>
              </a:rPr>
              <a:t>بافرها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تشدید احتمال وقوع پدیده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Incast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="" xmlns:a16="http://schemas.microsoft.com/office/drawing/2014/main" id="{CC188BD1-3FC2-8D4B-8759-19D4487020D5}"/>
              </a:ext>
            </a:extLst>
          </p:cNvPr>
          <p:cNvCxnSpPr/>
          <p:nvPr/>
        </p:nvCxnSpPr>
        <p:spPr>
          <a:xfrm rot="16200000" flipH="1">
            <a:off x="6303595" y="3274752"/>
            <a:ext cx="2576157" cy="1892744"/>
          </a:xfrm>
          <a:prstGeom prst="curvedConnector3">
            <a:avLst>
              <a:gd name="adj1" fmla="val 440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7EFF794B-7D8A-D841-A6AC-2D7D56304C57}"/>
              </a:ext>
            </a:extLst>
          </p:cNvPr>
          <p:cNvSpPr/>
          <p:nvPr/>
        </p:nvSpPr>
        <p:spPr>
          <a:xfrm rot="153219">
            <a:off x="6400853" y="2994242"/>
            <a:ext cx="2080662" cy="2583940"/>
          </a:xfrm>
          <a:custGeom>
            <a:avLst/>
            <a:gdLst>
              <a:gd name="connsiteX0" fmla="*/ 2058998 w 2080662"/>
              <a:gd name="connsiteY0" fmla="*/ 2807144 h 2807144"/>
              <a:gd name="connsiteX1" fmla="*/ 1969477 w 2080662"/>
              <a:gd name="connsiteY1" fmla="*/ 2027026 h 2807144"/>
              <a:gd name="connsiteX2" fmla="*/ 1195753 w 2080662"/>
              <a:gd name="connsiteY2" fmla="*/ 1214937 h 2807144"/>
              <a:gd name="connsiteX3" fmla="*/ 524341 w 2080662"/>
              <a:gd name="connsiteY3" fmla="*/ 1048682 h 2807144"/>
              <a:gd name="connsiteX4" fmla="*/ 140677 w 2080662"/>
              <a:gd name="connsiteY4" fmla="*/ 524341 h 2807144"/>
              <a:gd name="connsiteX5" fmla="*/ 0 w 2080662"/>
              <a:gd name="connsiteY5" fmla="*/ 0 h 2807144"/>
              <a:gd name="connsiteX6" fmla="*/ 0 w 2080662"/>
              <a:gd name="connsiteY6" fmla="*/ 0 h 2807144"/>
              <a:gd name="connsiteX7" fmla="*/ 0 w 2080662"/>
              <a:gd name="connsiteY7" fmla="*/ 0 h 280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662" h="2807144">
                <a:moveTo>
                  <a:pt x="2058998" y="2807144"/>
                </a:moveTo>
                <a:cubicBezTo>
                  <a:pt x="2086174" y="2549769"/>
                  <a:pt x="2113351" y="2292394"/>
                  <a:pt x="1969477" y="2027026"/>
                </a:cubicBezTo>
                <a:cubicBezTo>
                  <a:pt x="1825603" y="1761658"/>
                  <a:pt x="1436609" y="1377994"/>
                  <a:pt x="1195753" y="1214937"/>
                </a:cubicBezTo>
                <a:cubicBezTo>
                  <a:pt x="954897" y="1051880"/>
                  <a:pt x="700187" y="1163781"/>
                  <a:pt x="524341" y="1048682"/>
                </a:cubicBezTo>
                <a:cubicBezTo>
                  <a:pt x="348495" y="933583"/>
                  <a:pt x="228067" y="699121"/>
                  <a:pt x="140677" y="524341"/>
                </a:cubicBezTo>
                <a:cubicBezTo>
                  <a:pt x="53287" y="34956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F90F54F1-40F2-AA47-A09D-8B194FD99448}"/>
              </a:ext>
            </a:extLst>
          </p:cNvPr>
          <p:cNvCxnSpPr/>
          <p:nvPr/>
        </p:nvCxnSpPr>
        <p:spPr>
          <a:xfrm flipV="1">
            <a:off x="6896798" y="2218745"/>
            <a:ext cx="333178" cy="39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="" xmlns:a16="http://schemas.microsoft.com/office/drawing/2014/main" id="{821131A5-54DA-D048-96A5-441367EF743C}"/>
              </a:ext>
            </a:extLst>
          </p:cNvPr>
          <p:cNvSpPr/>
          <p:nvPr/>
        </p:nvSpPr>
        <p:spPr>
          <a:xfrm>
            <a:off x="4828575" y="5216903"/>
            <a:ext cx="3428025" cy="390059"/>
          </a:xfrm>
          <a:custGeom>
            <a:avLst/>
            <a:gdLst>
              <a:gd name="connsiteX0" fmla="*/ 2954216 w 2954216"/>
              <a:gd name="connsiteY0" fmla="*/ 390059 h 390059"/>
              <a:gd name="connsiteX1" fmla="*/ 2397903 w 2954216"/>
              <a:gd name="connsiteY1" fmla="*/ 70339 h 390059"/>
              <a:gd name="connsiteX2" fmla="*/ 1675335 w 2954216"/>
              <a:gd name="connsiteY2" fmla="*/ 0 h 390059"/>
              <a:gd name="connsiteX3" fmla="*/ 0 w 2954216"/>
              <a:gd name="connsiteY3" fmla="*/ 19184 h 390059"/>
              <a:gd name="connsiteX4" fmla="*/ 0 w 2954216"/>
              <a:gd name="connsiteY4" fmla="*/ 19184 h 39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4216" h="390059">
                <a:moveTo>
                  <a:pt x="2954216" y="390059"/>
                </a:moveTo>
                <a:cubicBezTo>
                  <a:pt x="2782633" y="262704"/>
                  <a:pt x="2611050" y="135349"/>
                  <a:pt x="2397903" y="70339"/>
                </a:cubicBezTo>
                <a:cubicBezTo>
                  <a:pt x="2184756" y="5329"/>
                  <a:pt x="1675335" y="0"/>
                  <a:pt x="1675335" y="0"/>
                </a:cubicBezTo>
                <a:lnTo>
                  <a:pt x="0" y="19184"/>
                </a:lnTo>
                <a:lnTo>
                  <a:pt x="0" y="19184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="" xmlns:a16="http://schemas.microsoft.com/office/drawing/2014/main" id="{AF8F7FFA-E23D-3841-A23E-C9C3F0566A1A}"/>
              </a:ext>
            </a:extLst>
          </p:cNvPr>
          <p:cNvSpPr/>
          <p:nvPr/>
        </p:nvSpPr>
        <p:spPr>
          <a:xfrm>
            <a:off x="3099150" y="5577295"/>
            <a:ext cx="5013435" cy="497488"/>
          </a:xfrm>
          <a:custGeom>
            <a:avLst/>
            <a:gdLst>
              <a:gd name="connsiteX0" fmla="*/ 4898115 w 4898115"/>
              <a:gd name="connsiteY0" fmla="*/ 94872 h 1137160"/>
              <a:gd name="connsiteX1" fmla="*/ 2583340 w 4898115"/>
              <a:gd name="connsiteY1" fmla="*/ 62900 h 1137160"/>
              <a:gd name="connsiteX2" fmla="*/ 1624179 w 4898115"/>
              <a:gd name="connsiteY2" fmla="*/ 817440 h 1137160"/>
              <a:gd name="connsiteX3" fmla="*/ 0 w 4898115"/>
              <a:gd name="connsiteY3" fmla="*/ 1137160 h 1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115" h="1137160">
                <a:moveTo>
                  <a:pt x="4898115" y="94872"/>
                </a:moveTo>
                <a:cubicBezTo>
                  <a:pt x="4013555" y="18672"/>
                  <a:pt x="3128996" y="-57528"/>
                  <a:pt x="2583340" y="62900"/>
                </a:cubicBezTo>
                <a:cubicBezTo>
                  <a:pt x="2037684" y="183328"/>
                  <a:pt x="2054736" y="638397"/>
                  <a:pt x="1624179" y="817440"/>
                </a:cubicBezTo>
                <a:cubicBezTo>
                  <a:pt x="1193622" y="996483"/>
                  <a:pt x="596811" y="1066821"/>
                  <a:pt x="0" y="11371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="" xmlns:a16="http://schemas.microsoft.com/office/drawing/2014/main" id="{3A4FE137-6891-724A-9521-0646E1922391}"/>
              </a:ext>
            </a:extLst>
          </p:cNvPr>
          <p:cNvSpPr/>
          <p:nvPr/>
        </p:nvSpPr>
        <p:spPr>
          <a:xfrm>
            <a:off x="3111814" y="5486885"/>
            <a:ext cx="5013434" cy="580173"/>
          </a:xfrm>
          <a:custGeom>
            <a:avLst/>
            <a:gdLst>
              <a:gd name="connsiteX0" fmla="*/ 0 w 4949270"/>
              <a:gd name="connsiteY0" fmla="*/ 1080765 h 1080765"/>
              <a:gd name="connsiteX1" fmla="*/ 812089 w 4949270"/>
              <a:gd name="connsiteY1" fmla="*/ 991243 h 1080765"/>
              <a:gd name="connsiteX2" fmla="*/ 1521868 w 4949270"/>
              <a:gd name="connsiteY2" fmla="*/ 709889 h 1080765"/>
              <a:gd name="connsiteX3" fmla="*/ 2180492 w 4949270"/>
              <a:gd name="connsiteY3" fmla="*/ 121604 h 1080765"/>
              <a:gd name="connsiteX4" fmla="*/ 4149969 w 4949270"/>
              <a:gd name="connsiteY4" fmla="*/ 110 h 1080765"/>
              <a:gd name="connsiteX5" fmla="*/ 4949270 w 4949270"/>
              <a:gd name="connsiteY5" fmla="*/ 127999 h 1080765"/>
              <a:gd name="connsiteX6" fmla="*/ 4949270 w 4949270"/>
              <a:gd name="connsiteY6" fmla="*/ 127999 h 1080765"/>
              <a:gd name="connsiteX7" fmla="*/ 4949270 w 4949270"/>
              <a:gd name="connsiteY7" fmla="*/ 127999 h 1080765"/>
              <a:gd name="connsiteX8" fmla="*/ 4949270 w 4949270"/>
              <a:gd name="connsiteY8" fmla="*/ 127999 h 108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9270" h="1080765">
                <a:moveTo>
                  <a:pt x="0" y="1080765"/>
                </a:moveTo>
                <a:cubicBezTo>
                  <a:pt x="279222" y="1066910"/>
                  <a:pt x="558444" y="1053056"/>
                  <a:pt x="812089" y="991243"/>
                </a:cubicBezTo>
                <a:cubicBezTo>
                  <a:pt x="1065734" y="929430"/>
                  <a:pt x="1293801" y="854829"/>
                  <a:pt x="1521868" y="709889"/>
                </a:cubicBezTo>
                <a:cubicBezTo>
                  <a:pt x="1749935" y="564949"/>
                  <a:pt x="1742475" y="239900"/>
                  <a:pt x="2180492" y="121604"/>
                </a:cubicBezTo>
                <a:cubicBezTo>
                  <a:pt x="2618509" y="3308"/>
                  <a:pt x="3688506" y="-956"/>
                  <a:pt x="4149969" y="110"/>
                </a:cubicBezTo>
                <a:cubicBezTo>
                  <a:pt x="4611432" y="1176"/>
                  <a:pt x="4949270" y="127999"/>
                  <a:pt x="4949270" y="127999"/>
                </a:cubicBezTo>
                <a:lnTo>
                  <a:pt x="4949270" y="127999"/>
                </a:lnTo>
                <a:lnTo>
                  <a:pt x="4949270" y="127999"/>
                </a:lnTo>
                <a:lnTo>
                  <a:pt x="4949270" y="127999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="" xmlns:a16="http://schemas.microsoft.com/office/drawing/2014/main" id="{B9648FF9-9E1A-C041-A7F2-1658F066FC18}"/>
              </a:ext>
            </a:extLst>
          </p:cNvPr>
          <p:cNvSpPr/>
          <p:nvPr/>
        </p:nvSpPr>
        <p:spPr>
          <a:xfrm>
            <a:off x="4742314" y="5106331"/>
            <a:ext cx="3671249" cy="542739"/>
          </a:xfrm>
          <a:custGeom>
            <a:avLst/>
            <a:gdLst>
              <a:gd name="connsiteX0" fmla="*/ 0 w 3146048"/>
              <a:gd name="connsiteY0" fmla="*/ 75948 h 542739"/>
              <a:gd name="connsiteX1" fmla="*/ 2180492 w 3146048"/>
              <a:gd name="connsiteY1" fmla="*/ 37581 h 542739"/>
              <a:gd name="connsiteX2" fmla="*/ 3146048 w 3146048"/>
              <a:gd name="connsiteY2" fmla="*/ 542739 h 5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048" h="542739">
                <a:moveTo>
                  <a:pt x="0" y="75948"/>
                </a:moveTo>
                <a:cubicBezTo>
                  <a:pt x="828075" y="17865"/>
                  <a:pt x="1656151" y="-40217"/>
                  <a:pt x="2180492" y="37581"/>
                </a:cubicBezTo>
                <a:cubicBezTo>
                  <a:pt x="2704833" y="115379"/>
                  <a:pt x="2925440" y="329059"/>
                  <a:pt x="3146048" y="542739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1F5B01FF-8CB5-4D4A-8E60-DF23C1A91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956" y="2091958"/>
            <a:ext cx="5902090" cy="42122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F8D28D0E-DFB7-A24C-A291-FA28D919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3" y="3777358"/>
            <a:ext cx="8389573" cy="24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های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28" name="Flowchart: Magnetic Disk 2">
            <a:extLst>
              <a:ext uri="{FF2B5EF4-FFF2-40B4-BE49-F238E27FC236}">
                <a16:creationId xmlns="" xmlns:a16="http://schemas.microsoft.com/office/drawing/2014/main" id="{6BCF2F04-F7BE-3D4C-8141-4797ADA3FE00}"/>
              </a:ext>
            </a:extLst>
          </p:cNvPr>
          <p:cNvSpPr/>
          <p:nvPr/>
        </p:nvSpPr>
        <p:spPr>
          <a:xfrm>
            <a:off x="615464" y="4365088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9" name="Flowchart: Magnetic Disk 15">
            <a:extLst>
              <a:ext uri="{FF2B5EF4-FFF2-40B4-BE49-F238E27FC236}">
                <a16:creationId xmlns="" xmlns:a16="http://schemas.microsoft.com/office/drawing/2014/main" id="{8609919C-F016-3444-9444-F62294411ECE}"/>
              </a:ext>
            </a:extLst>
          </p:cNvPr>
          <p:cNvSpPr/>
          <p:nvPr/>
        </p:nvSpPr>
        <p:spPr>
          <a:xfrm>
            <a:off x="615462" y="51092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agnetic Disk 16">
            <a:extLst>
              <a:ext uri="{FF2B5EF4-FFF2-40B4-BE49-F238E27FC236}">
                <a16:creationId xmlns="" xmlns:a16="http://schemas.microsoft.com/office/drawing/2014/main" id="{BE00564E-05C2-6845-A93D-584CDC51F366}"/>
              </a:ext>
            </a:extLst>
          </p:cNvPr>
          <p:cNvSpPr/>
          <p:nvPr/>
        </p:nvSpPr>
        <p:spPr>
          <a:xfrm>
            <a:off x="615463" y="371500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agnetic Disk 17">
            <a:extLst>
              <a:ext uri="{FF2B5EF4-FFF2-40B4-BE49-F238E27FC236}">
                <a16:creationId xmlns="" xmlns:a16="http://schemas.microsoft.com/office/drawing/2014/main" id="{93758C45-D17A-9041-AFC6-1AFB73636BBF}"/>
              </a:ext>
            </a:extLst>
          </p:cNvPr>
          <p:cNvSpPr/>
          <p:nvPr/>
        </p:nvSpPr>
        <p:spPr>
          <a:xfrm>
            <a:off x="615463" y="305179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366DE5C9-28DB-1541-8518-82E878848984}"/>
              </a:ext>
            </a:extLst>
          </p:cNvPr>
          <p:cNvSpPr/>
          <p:nvPr/>
        </p:nvSpPr>
        <p:spPr>
          <a:xfrm>
            <a:off x="1792623" y="307269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90B5AB04-4C1F-5E49-8B23-0F9296F95C76}"/>
              </a:ext>
            </a:extLst>
          </p:cNvPr>
          <p:cNvSpPr/>
          <p:nvPr/>
        </p:nvSpPr>
        <p:spPr>
          <a:xfrm>
            <a:off x="1792623" y="3743377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6B39A251-2A27-9F44-A63F-06B2D5F9CCFF}"/>
              </a:ext>
            </a:extLst>
          </p:cNvPr>
          <p:cNvSpPr/>
          <p:nvPr/>
        </p:nvSpPr>
        <p:spPr>
          <a:xfrm>
            <a:off x="1792623" y="441406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2A23804E-0974-4B45-A9AF-2E4A91BA1DCD}"/>
              </a:ext>
            </a:extLst>
          </p:cNvPr>
          <p:cNvSpPr/>
          <p:nvPr/>
        </p:nvSpPr>
        <p:spPr>
          <a:xfrm>
            <a:off x="1792623" y="514780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12807573-EF2F-E142-8AF7-851AC9404A09}"/>
              </a:ext>
            </a:extLst>
          </p:cNvPr>
          <p:cNvSpPr/>
          <p:nvPr/>
        </p:nvSpPr>
        <p:spPr>
          <a:xfrm>
            <a:off x="3408063" y="258013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="" xmlns:a16="http://schemas.microsoft.com/office/drawing/2014/main" id="{BACC9500-2A2E-5849-A278-75AB1D9C6EAA}"/>
              </a:ext>
            </a:extLst>
          </p:cNvPr>
          <p:cNvSpPr/>
          <p:nvPr/>
        </p:nvSpPr>
        <p:spPr>
          <a:xfrm>
            <a:off x="3408063" y="3250823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DB80320C-181D-0842-ABD3-09FC1E18744A}"/>
              </a:ext>
            </a:extLst>
          </p:cNvPr>
          <p:cNvSpPr/>
          <p:nvPr/>
        </p:nvSpPr>
        <p:spPr>
          <a:xfrm>
            <a:off x="3408063" y="392150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="" xmlns:a16="http://schemas.microsoft.com/office/drawing/2014/main" id="{95BA559B-0543-0F40-A317-46E0AEB97AB4}"/>
              </a:ext>
            </a:extLst>
          </p:cNvPr>
          <p:cNvSpPr/>
          <p:nvPr/>
        </p:nvSpPr>
        <p:spPr>
          <a:xfrm>
            <a:off x="3408063" y="4655246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="" xmlns:a16="http://schemas.microsoft.com/office/drawing/2014/main" id="{16996EAE-B39B-AE42-854D-061D0AB01BF8}"/>
              </a:ext>
            </a:extLst>
          </p:cNvPr>
          <p:cNvSpPr/>
          <p:nvPr/>
        </p:nvSpPr>
        <p:spPr>
          <a:xfrm>
            <a:off x="3408063" y="526756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Magnetic Disk 27">
            <a:extLst>
              <a:ext uri="{FF2B5EF4-FFF2-40B4-BE49-F238E27FC236}">
                <a16:creationId xmlns="" xmlns:a16="http://schemas.microsoft.com/office/drawing/2014/main" id="{FB1FD3D9-3862-7B49-B69C-CD7F4A5B3F7D}"/>
              </a:ext>
            </a:extLst>
          </p:cNvPr>
          <p:cNvSpPr/>
          <p:nvPr/>
        </p:nvSpPr>
        <p:spPr>
          <a:xfrm>
            <a:off x="5175903" y="39120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agnetic Disk 28">
            <a:extLst>
              <a:ext uri="{FF2B5EF4-FFF2-40B4-BE49-F238E27FC236}">
                <a16:creationId xmlns="" xmlns:a16="http://schemas.microsoft.com/office/drawing/2014/main" id="{4D3485A6-2875-1D47-9A11-1EDE5549F2B9}"/>
              </a:ext>
            </a:extLst>
          </p:cNvPr>
          <p:cNvSpPr/>
          <p:nvPr/>
        </p:nvSpPr>
        <p:spPr>
          <a:xfrm>
            <a:off x="5175901" y="455125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Magnetic Disk 29">
            <a:extLst>
              <a:ext uri="{FF2B5EF4-FFF2-40B4-BE49-F238E27FC236}">
                <a16:creationId xmlns="" xmlns:a16="http://schemas.microsoft.com/office/drawing/2014/main" id="{7701C3F6-0F27-F047-8B20-706D19834BF1}"/>
              </a:ext>
            </a:extLst>
          </p:cNvPr>
          <p:cNvSpPr/>
          <p:nvPr/>
        </p:nvSpPr>
        <p:spPr>
          <a:xfrm>
            <a:off x="5175902" y="32493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gnetic Disk 30">
            <a:extLst>
              <a:ext uri="{FF2B5EF4-FFF2-40B4-BE49-F238E27FC236}">
                <a16:creationId xmlns="" xmlns:a16="http://schemas.microsoft.com/office/drawing/2014/main" id="{F5B315CC-DBDD-924F-BF8E-476CCEA43C99}"/>
              </a:ext>
            </a:extLst>
          </p:cNvPr>
          <p:cNvSpPr/>
          <p:nvPr/>
        </p:nvSpPr>
        <p:spPr>
          <a:xfrm>
            <a:off x="5175902" y="258619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agnetic Disk 31">
            <a:extLst>
              <a:ext uri="{FF2B5EF4-FFF2-40B4-BE49-F238E27FC236}">
                <a16:creationId xmlns="" xmlns:a16="http://schemas.microsoft.com/office/drawing/2014/main" id="{50B80B86-176A-694C-B917-060E205CFD9B}"/>
              </a:ext>
            </a:extLst>
          </p:cNvPr>
          <p:cNvSpPr/>
          <p:nvPr/>
        </p:nvSpPr>
        <p:spPr>
          <a:xfrm>
            <a:off x="5175901" y="518873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3E2420C9-0671-B147-B0AF-315DB98539B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113653" y="3299716"/>
            <a:ext cx="678970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767B19EB-A13D-9244-B7A2-083B7BB4D25F}"/>
              </a:ext>
            </a:extLst>
          </p:cNvPr>
          <p:cNvCxnSpPr>
            <a:cxnSpLocks/>
            <a:stCxn id="30" idx="4"/>
            <a:endCxn id="33" idx="1"/>
          </p:cNvCxnSpPr>
          <p:nvPr/>
        </p:nvCxnSpPr>
        <p:spPr>
          <a:xfrm flipV="1">
            <a:off x="1113654" y="3970401"/>
            <a:ext cx="6789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E25220E8-3665-9448-8452-C1A682596EA6}"/>
              </a:ext>
            </a:extLst>
          </p:cNvPr>
          <p:cNvCxnSpPr>
            <a:cxnSpLocks/>
            <a:stCxn id="28" idx="4"/>
            <a:endCxn id="34" idx="1"/>
          </p:cNvCxnSpPr>
          <p:nvPr/>
        </p:nvCxnSpPr>
        <p:spPr>
          <a:xfrm>
            <a:off x="1113655" y="4620490"/>
            <a:ext cx="678968" cy="2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429A02F9-4984-C649-B9A4-63071763C3FE}"/>
              </a:ext>
            </a:extLst>
          </p:cNvPr>
          <p:cNvCxnSpPr>
            <a:cxnSpLocks/>
            <a:stCxn id="29" idx="4"/>
            <a:endCxn id="35" idx="1"/>
          </p:cNvCxnSpPr>
          <p:nvPr/>
        </p:nvCxnSpPr>
        <p:spPr>
          <a:xfrm>
            <a:off x="1113653" y="5364695"/>
            <a:ext cx="678970" cy="1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293A464E-B777-AF4E-8534-EB85B5A9E52B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2467387" y="280716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78DD6781-4F9D-734A-A4C1-C5E519E0F855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2467387" y="3299716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EDEBD916-41C7-5444-B8A5-D4D4DA399886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2467387" y="3299716"/>
            <a:ext cx="940676" cy="84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170507BD-AD5F-F74C-A972-EE4357336599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2467387" y="3299716"/>
            <a:ext cx="940676" cy="158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D32CD2BA-8109-F842-9CEA-4911FB31A130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2467387" y="3299716"/>
            <a:ext cx="940676" cy="219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="" xmlns:a16="http://schemas.microsoft.com/office/drawing/2014/main" id="{C389189C-0637-C541-B46B-E2A5C9933C6F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467387" y="2807162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="" xmlns:a16="http://schemas.microsoft.com/office/drawing/2014/main" id="{B7570894-19F0-3B48-9FAF-34A93B72EE6A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 flipV="1">
            <a:off x="2467387" y="3477847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BAEB41A6-7534-B044-83F7-1B6C47275C2C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2467387" y="3970401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="" xmlns:a16="http://schemas.microsoft.com/office/drawing/2014/main" id="{63948DBB-D98A-7E41-A27D-25034C34C714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2467387" y="3970401"/>
            <a:ext cx="940676" cy="91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1D0BACBE-4CB4-F342-91AF-CD518D8639DB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2467387" y="3970401"/>
            <a:ext cx="940676" cy="152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="" xmlns:a16="http://schemas.microsoft.com/office/drawing/2014/main" id="{6D828673-4F1C-EF40-A215-D9FD2B25387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2467387" y="2807162"/>
            <a:ext cx="940676" cy="183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="" xmlns:a16="http://schemas.microsoft.com/office/drawing/2014/main" id="{EAC0F04B-F518-6A4F-99C7-DAC62D484E53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2467387" y="3477847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="" xmlns:a16="http://schemas.microsoft.com/office/drawing/2014/main" id="{60A3142C-FEAC-1246-B9CC-D428ADCDDA4A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2467387" y="414853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="" xmlns:a16="http://schemas.microsoft.com/office/drawing/2014/main" id="{4BBD749B-DC31-2642-B00E-8C73F11C1EC4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2467387" y="4641086"/>
            <a:ext cx="940676" cy="24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E858BBA6-683E-A049-888A-3AB5E155A563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2467387" y="4641086"/>
            <a:ext cx="940676" cy="85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FAACC0C5-79C3-BC4D-8286-287C0761EA61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2467387" y="2807162"/>
            <a:ext cx="940676" cy="256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28413BE4-54D9-5B45-AE7D-6DA8D583D826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467387" y="3477847"/>
            <a:ext cx="940676" cy="189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="" xmlns:a16="http://schemas.microsoft.com/office/drawing/2014/main" id="{7DF0D951-F308-D643-9E71-05A9C26A3FB6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2467387" y="4148532"/>
            <a:ext cx="940676" cy="122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="" xmlns:a16="http://schemas.microsoft.com/office/drawing/2014/main" id="{7760EE6B-99CD-664D-8919-2E4AE1EC0CEC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2467387" y="4882270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F2AFF992-43C1-4A4D-ADE6-2E02C0996689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467387" y="5374824"/>
            <a:ext cx="940676" cy="11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="" xmlns:a16="http://schemas.microsoft.com/office/drawing/2014/main" id="{BFAEBD62-5218-8A4B-962D-09578FD26098}"/>
              </a:ext>
            </a:extLst>
          </p:cNvPr>
          <p:cNvCxnSpPr>
            <a:cxnSpLocks/>
            <a:stCxn id="36" idx="3"/>
            <a:endCxn id="44" idx="2"/>
          </p:cNvCxnSpPr>
          <p:nvPr/>
        </p:nvCxnSpPr>
        <p:spPr>
          <a:xfrm>
            <a:off x="4082827" y="2807162"/>
            <a:ext cx="1093075" cy="3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DA02C5D4-CB70-E140-87F1-11C3564CC901}"/>
              </a:ext>
            </a:extLst>
          </p:cNvPr>
          <p:cNvCxnSpPr>
            <a:cxnSpLocks/>
            <a:stCxn id="36" idx="3"/>
            <a:endCxn id="43" idx="2"/>
          </p:cNvCxnSpPr>
          <p:nvPr/>
        </p:nvCxnSpPr>
        <p:spPr>
          <a:xfrm>
            <a:off x="4082827" y="2807162"/>
            <a:ext cx="1093075" cy="69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="" xmlns:a16="http://schemas.microsoft.com/office/drawing/2014/main" id="{898DCEF5-BE37-3447-A2A3-04BC6CE91C64}"/>
              </a:ext>
            </a:extLst>
          </p:cNvPr>
          <p:cNvCxnSpPr>
            <a:cxnSpLocks/>
            <a:stCxn id="37" idx="3"/>
            <a:endCxn id="41" idx="2"/>
          </p:cNvCxnSpPr>
          <p:nvPr/>
        </p:nvCxnSpPr>
        <p:spPr>
          <a:xfrm>
            <a:off x="4082827" y="3477847"/>
            <a:ext cx="1093076" cy="68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5FDB2DAE-D3C7-0C44-945F-CC2B36BF8DCF}"/>
              </a:ext>
            </a:extLst>
          </p:cNvPr>
          <p:cNvCxnSpPr>
            <a:cxnSpLocks/>
            <a:stCxn id="37" idx="3"/>
            <a:endCxn id="45" idx="2"/>
          </p:cNvCxnSpPr>
          <p:nvPr/>
        </p:nvCxnSpPr>
        <p:spPr>
          <a:xfrm>
            <a:off x="4082827" y="3477847"/>
            <a:ext cx="1093074" cy="19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46A6978A-1980-2A4F-9BC2-C1F04DBFC41C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>
            <a:off x="4082827" y="4148532"/>
            <a:ext cx="1093074" cy="65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A57237FC-E4DF-6943-B2E6-A5328F38C9B5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4082827" y="4890113"/>
            <a:ext cx="1093074" cy="55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BBB99926-AF6B-2041-B3B1-3895D389F1F2}"/>
              </a:ext>
            </a:extLst>
          </p:cNvPr>
          <p:cNvCxnSpPr>
            <a:cxnSpLocks/>
            <a:stCxn id="40" idx="3"/>
            <a:endCxn id="42" idx="2"/>
          </p:cNvCxnSpPr>
          <p:nvPr/>
        </p:nvCxnSpPr>
        <p:spPr>
          <a:xfrm flipV="1">
            <a:off x="4082827" y="4806659"/>
            <a:ext cx="1093074" cy="68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A7D3A19-F74A-AC4A-817D-D6F3D72D0B22}"/>
              </a:ext>
            </a:extLst>
          </p:cNvPr>
          <p:cNvSpPr txBox="1"/>
          <p:nvPr/>
        </p:nvSpPr>
        <p:spPr>
          <a:xfrm>
            <a:off x="117271" y="2427302"/>
            <a:ext cx="149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Distributed</a:t>
            </a:r>
          </a:p>
          <a:p>
            <a:pPr algn="ctr"/>
            <a:r>
              <a:rPr lang="en-US" b="1" dirty="0"/>
              <a:t>Strorage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8CE6E780-94DB-5D42-87B6-2781CCC36C09}"/>
              </a:ext>
            </a:extLst>
          </p:cNvPr>
          <p:cNvSpPr txBox="1"/>
          <p:nvPr/>
        </p:nvSpPr>
        <p:spPr>
          <a:xfrm>
            <a:off x="1677006" y="2436052"/>
            <a:ext cx="87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B5EB21BE-739B-4D46-8D71-D3B17B6521DC}"/>
              </a:ext>
            </a:extLst>
          </p:cNvPr>
          <p:cNvSpPr txBox="1"/>
          <p:nvPr/>
        </p:nvSpPr>
        <p:spPr>
          <a:xfrm>
            <a:off x="3307689" y="2001571"/>
            <a:ext cx="93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Reduce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82" name="Rounded Rectangular Callout 81">
            <a:extLst>
              <a:ext uri="{FF2B5EF4-FFF2-40B4-BE49-F238E27FC236}">
                <a16:creationId xmlns="" xmlns:a16="http://schemas.microsoft.com/office/drawing/2014/main" id="{57DB0296-1853-E243-9367-F3A705D53B4D}"/>
              </a:ext>
            </a:extLst>
          </p:cNvPr>
          <p:cNvSpPr/>
          <p:nvPr/>
        </p:nvSpPr>
        <p:spPr>
          <a:xfrm>
            <a:off x="60992" y="1861831"/>
            <a:ext cx="1671400" cy="1097197"/>
          </a:xfrm>
          <a:prstGeom prst="wedgeRoundRectCallout">
            <a:avLst>
              <a:gd name="adj1" fmla="val 36029"/>
              <a:gd name="adj2" fmla="val 8153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Often does not cross the network</a:t>
            </a:r>
          </a:p>
        </p:txBody>
      </p:sp>
      <p:sp>
        <p:nvSpPr>
          <p:cNvPr id="83" name="Rounded Rectangular Callout 82">
            <a:extLst>
              <a:ext uri="{FF2B5EF4-FFF2-40B4-BE49-F238E27FC236}">
                <a16:creationId xmlns="" xmlns:a16="http://schemas.microsoft.com/office/drawing/2014/main" id="{565E39AD-853E-F04F-9860-33F6184A4AD9}"/>
              </a:ext>
            </a:extLst>
          </p:cNvPr>
          <p:cNvSpPr/>
          <p:nvPr/>
        </p:nvSpPr>
        <p:spPr>
          <a:xfrm>
            <a:off x="1656643" y="736625"/>
            <a:ext cx="1671400" cy="1097197"/>
          </a:xfrm>
          <a:prstGeom prst="wedgeRoundRectCallout">
            <a:avLst>
              <a:gd name="adj1" fmla="val 30463"/>
              <a:gd name="adj2" fmla="val 16005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Always cross over the network</a:t>
            </a:r>
          </a:p>
        </p:txBody>
      </p:sp>
      <p:sp>
        <p:nvSpPr>
          <p:cNvPr id="84" name="Rounded Rectangular Callout 83">
            <a:extLst>
              <a:ext uri="{FF2B5EF4-FFF2-40B4-BE49-F238E27FC236}">
                <a16:creationId xmlns="" xmlns:a16="http://schemas.microsoft.com/office/drawing/2014/main" id="{47F95450-A893-4945-B541-96CF621C8BC5}"/>
              </a:ext>
            </a:extLst>
          </p:cNvPr>
          <p:cNvSpPr/>
          <p:nvPr/>
        </p:nvSpPr>
        <p:spPr>
          <a:xfrm>
            <a:off x="5898160" y="2099303"/>
            <a:ext cx="1671400" cy="1097197"/>
          </a:xfrm>
          <a:prstGeom prst="wedgeRoundRectCallout">
            <a:avLst>
              <a:gd name="adj1" fmla="val -126121"/>
              <a:gd name="adj2" fmla="val 10802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Typically 2/3 cross the network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="" xmlns:a16="http://schemas.microsoft.com/office/drawing/2014/main" id="{FBD4D135-E1B1-0740-83BD-9A3F3D7C8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02"/>
          <a:stretch/>
        </p:blipFill>
        <p:spPr>
          <a:xfrm>
            <a:off x="3389699" y="4104470"/>
            <a:ext cx="5767439" cy="2048154"/>
          </a:xfrm>
          <a:prstGeom prst="rect">
            <a:avLst/>
          </a:prstGeom>
        </p:spPr>
      </p:pic>
      <p:sp>
        <p:nvSpPr>
          <p:cNvPr id="86" name="Rounded Rectangle 85">
            <a:extLst>
              <a:ext uri="{FF2B5EF4-FFF2-40B4-BE49-F238E27FC236}">
                <a16:creationId xmlns="" xmlns:a16="http://schemas.microsoft.com/office/drawing/2014/main" id="{BBDF18D7-685C-244E-8944-4ADFF2D19ED5}"/>
              </a:ext>
            </a:extLst>
          </p:cNvPr>
          <p:cNvSpPr/>
          <p:nvPr/>
        </p:nvSpPr>
        <p:spPr>
          <a:xfrm>
            <a:off x="116200" y="2589102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="" xmlns:a16="http://schemas.microsoft.com/office/drawing/2014/main" id="{C8E5F271-7B6F-DC41-BBEB-011E58888BAF}"/>
              </a:ext>
            </a:extLst>
          </p:cNvPr>
          <p:cNvSpPr/>
          <p:nvPr/>
        </p:nvSpPr>
        <p:spPr>
          <a:xfrm>
            <a:off x="116200" y="3369769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="" xmlns:a16="http://schemas.microsoft.com/office/drawing/2014/main" id="{186B75E0-9DBB-DC45-960C-DC381B2426AC}"/>
              </a:ext>
            </a:extLst>
          </p:cNvPr>
          <p:cNvSpPr/>
          <p:nvPr/>
        </p:nvSpPr>
        <p:spPr>
          <a:xfrm>
            <a:off x="116200" y="4228794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="" xmlns:a16="http://schemas.microsoft.com/office/drawing/2014/main" id="{52C52A9E-5909-5F41-B4EC-77D93755161C}"/>
              </a:ext>
            </a:extLst>
          </p:cNvPr>
          <p:cNvSpPr/>
          <p:nvPr/>
        </p:nvSpPr>
        <p:spPr>
          <a:xfrm>
            <a:off x="116200" y="5077637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90" name="Flowchart: Magnetic Disk 13">
            <a:extLst>
              <a:ext uri="{FF2B5EF4-FFF2-40B4-BE49-F238E27FC236}">
                <a16:creationId xmlns="" xmlns:a16="http://schemas.microsoft.com/office/drawing/2014/main" id="{D0349F79-7E2A-1B43-81E6-63471A81B47E}"/>
              </a:ext>
            </a:extLst>
          </p:cNvPr>
          <p:cNvSpPr/>
          <p:nvPr/>
        </p:nvSpPr>
        <p:spPr>
          <a:xfrm>
            <a:off x="1931623" y="3840031"/>
            <a:ext cx="839830" cy="323479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="" xmlns:a16="http://schemas.microsoft.com/office/drawing/2014/main" id="{A09A291F-5FE1-2B4D-B84C-A235140318EC}"/>
              </a:ext>
            </a:extLst>
          </p:cNvPr>
          <p:cNvCxnSpPr>
            <a:stCxn id="86" idx="3"/>
            <a:endCxn id="90" idx="2"/>
          </p:cNvCxnSpPr>
          <p:nvPr/>
        </p:nvCxnSpPr>
        <p:spPr>
          <a:xfrm>
            <a:off x="790964" y="2816126"/>
            <a:ext cx="1140659" cy="1185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="" xmlns:a16="http://schemas.microsoft.com/office/drawing/2014/main" id="{A380E5EB-2D24-4940-8813-117FBB507017}"/>
              </a:ext>
            </a:extLst>
          </p:cNvPr>
          <p:cNvCxnSpPr>
            <a:stCxn id="87" idx="3"/>
            <a:endCxn id="90" idx="2"/>
          </p:cNvCxnSpPr>
          <p:nvPr/>
        </p:nvCxnSpPr>
        <p:spPr>
          <a:xfrm>
            <a:off x="790964" y="3596793"/>
            <a:ext cx="1140659" cy="404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="" xmlns:a16="http://schemas.microsoft.com/office/drawing/2014/main" id="{9473F2DA-1CF8-8344-95DB-B1D21765133D}"/>
              </a:ext>
            </a:extLst>
          </p:cNvPr>
          <p:cNvCxnSpPr>
            <a:stCxn id="88" idx="3"/>
            <a:endCxn id="90" idx="2"/>
          </p:cNvCxnSpPr>
          <p:nvPr/>
        </p:nvCxnSpPr>
        <p:spPr>
          <a:xfrm flipV="1">
            <a:off x="790964" y="4001771"/>
            <a:ext cx="1140659" cy="454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="" xmlns:a16="http://schemas.microsoft.com/office/drawing/2014/main" id="{C5259153-BE1A-DC45-97CB-50C25CEF56D5}"/>
              </a:ext>
            </a:extLst>
          </p:cNvPr>
          <p:cNvCxnSpPr>
            <a:stCxn id="89" idx="3"/>
            <a:endCxn id="90" idx="2"/>
          </p:cNvCxnSpPr>
          <p:nvPr/>
        </p:nvCxnSpPr>
        <p:spPr>
          <a:xfrm flipV="1">
            <a:off x="790964" y="4001771"/>
            <a:ext cx="1140659" cy="130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="" xmlns:a16="http://schemas.microsoft.com/office/drawing/2014/main" id="{4206C38F-CC02-D341-863A-6BEA0778097D}"/>
              </a:ext>
            </a:extLst>
          </p:cNvPr>
          <p:cNvSpPr/>
          <p:nvPr/>
        </p:nvSpPr>
        <p:spPr>
          <a:xfrm>
            <a:off x="4060482" y="3767551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="" xmlns:a16="http://schemas.microsoft.com/office/drawing/2014/main" id="{8435A48A-338C-0446-BB9D-A4F42D8C8A42}"/>
              </a:ext>
            </a:extLst>
          </p:cNvPr>
          <p:cNvCxnSpPr>
            <a:stCxn id="90" idx="4"/>
            <a:endCxn id="95" idx="1"/>
          </p:cNvCxnSpPr>
          <p:nvPr/>
        </p:nvCxnSpPr>
        <p:spPr>
          <a:xfrm flipV="1">
            <a:off x="2771453" y="3994575"/>
            <a:ext cx="1289029" cy="7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93517E87-13E8-2C4D-BF1B-BBB75022C1EF}"/>
              </a:ext>
            </a:extLst>
          </p:cNvPr>
          <p:cNvSpPr/>
          <p:nvPr/>
        </p:nvSpPr>
        <p:spPr>
          <a:xfrm>
            <a:off x="875335" y="2631421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ECD764DF-D640-E641-9A6F-A56181E51D59}"/>
              </a:ext>
            </a:extLst>
          </p:cNvPr>
          <p:cNvSpPr/>
          <p:nvPr/>
        </p:nvSpPr>
        <p:spPr>
          <a:xfrm>
            <a:off x="865497" y="341208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34D5FE9B-0F59-7D4E-943F-EF44DF308B5E}"/>
              </a:ext>
            </a:extLst>
          </p:cNvPr>
          <p:cNvSpPr/>
          <p:nvPr/>
        </p:nvSpPr>
        <p:spPr>
          <a:xfrm>
            <a:off x="858224" y="4215160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5053152F-5D3B-4C48-9656-32CA27571EB5}"/>
              </a:ext>
            </a:extLst>
          </p:cNvPr>
          <p:cNvSpPr/>
          <p:nvPr/>
        </p:nvSpPr>
        <p:spPr>
          <a:xfrm>
            <a:off x="865496" y="501811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xplosion 1 100">
            <a:extLst>
              <a:ext uri="{FF2B5EF4-FFF2-40B4-BE49-F238E27FC236}">
                <a16:creationId xmlns="" xmlns:a16="http://schemas.microsoft.com/office/drawing/2014/main" id="{E05DAFEC-6818-5148-9F29-63813395B407}"/>
              </a:ext>
            </a:extLst>
          </p:cNvPr>
          <p:cNvSpPr/>
          <p:nvPr/>
        </p:nvSpPr>
        <p:spPr>
          <a:xfrm>
            <a:off x="2217145" y="3631366"/>
            <a:ext cx="821410" cy="803072"/>
          </a:xfrm>
          <a:prstGeom prst="irregularSeal1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="" xmlns:a16="http://schemas.microsoft.com/office/drawing/2014/main" id="{C519AE7F-35A4-7A48-9124-BF29179DF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25" y="2169395"/>
            <a:ext cx="5999317" cy="410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8A190D7-D375-AD49-A3B3-851854397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0" y="2195857"/>
            <a:ext cx="6210557" cy="3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7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882 0.16505 L 0.13282 0.1662 L 0.13282 0.16644 L 0.13282 0.1662 L 0.13282 0.16644 " pathEditMode="relative" rAng="0" ptsTypes="AAAAAA">
                                      <p:cBhvr>
                                        <p:cTn id="35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8310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L 0.08768 0.05764 L 0.1309 0.05764 L 0.1309 0.05787 " pathEditMode="relative" rAng="0" ptsTypes="AAAA">
                                      <p:cBhvr>
                                        <p:cTn id="35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2894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8698 -0.05903 L 0.12951 -0.06111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3056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46 L 0.08056 -0.17037 L 0.13195 -0.17477 " pathEditMode="relative" rAng="0" ptsTypes="AAA">
                                      <p:cBhvr>
                                        <p:cTn id="3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000"/>
                            </p:stCondLst>
                            <p:childTnLst>
                              <p:par>
                                <p:cTn id="3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77" grpId="0"/>
      <p:bldP spid="77" grpId="1"/>
      <p:bldP spid="78" grpId="0"/>
      <p:bldP spid="78" grpId="1"/>
      <p:bldP spid="79" grpId="0"/>
      <p:bldP spid="79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uiExpand="1" animBg="1"/>
      <p:bldP spid="86" grpId="1" animBg="1"/>
      <p:bldP spid="87" grpId="0" uiExpand="1" animBg="1"/>
      <p:bldP spid="87" grpId="1" animBg="1"/>
      <p:bldP spid="88" grpId="0" uiExpand="1" animBg="1"/>
      <p:bldP spid="88" grpId="1" animBg="1"/>
      <p:bldP spid="89" grpId="0" uiExpand="1" animBg="1"/>
      <p:bldP spid="89" grpId="1" animBg="1"/>
      <p:bldP spid="90" grpId="0" uiExpand="1" animBg="1"/>
      <p:bldP spid="90" grpId="1" animBg="1"/>
      <p:bldP spid="95" grpId="0" uiExpand="1" animBg="1"/>
      <p:bldP spid="95" grpId="1" animBg="1"/>
      <p:bldP spid="97" grpId="0" uiExpand="1" animBg="1"/>
      <p:bldP spid="97" grpId="1" uiExpand="1" animBg="1"/>
      <p:bldP spid="97" grpId="2" animBg="1"/>
      <p:bldP spid="98" grpId="0" uiExpand="1" animBg="1"/>
      <p:bldP spid="98" grpId="1" uiExpand="1" animBg="1"/>
      <p:bldP spid="98" grpId="2" animBg="1"/>
      <p:bldP spid="99" grpId="0" uiExpand="1" animBg="1"/>
      <p:bldP spid="99" grpId="1" uiExpand="1" animBg="1"/>
      <p:bldP spid="99" grpId="2" animBg="1"/>
      <p:bldP spid="100" grpId="0" uiExpand="1" animBg="1"/>
      <p:bldP spid="100" grpId="1" uiExpand="1" animBg="1"/>
      <p:bldP spid="100" grpId="2" animBg="1"/>
      <p:bldP spid="101" grpId="0" uiExpand="1" animBg="1"/>
      <p:bldP spid="10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CB2623-4BE4-174D-9B24-D1A63EEF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9169"/>
            <a:ext cx="6812171" cy="409506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0D3CDBE6-B3ED-9E49-B5B8-D5B1619EC330}"/>
              </a:ext>
            </a:extLst>
          </p:cNvPr>
          <p:cNvSpPr/>
          <p:nvPr/>
        </p:nvSpPr>
        <p:spPr>
          <a:xfrm>
            <a:off x="6732240" y="4912334"/>
            <a:ext cx="1406352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="" xmlns:a16="http://schemas.microsoft.com/office/drawing/2014/main" id="{B163A559-A8CB-8042-963E-6E820387CB2A}"/>
              </a:ext>
            </a:extLst>
          </p:cNvPr>
          <p:cNvSpPr/>
          <p:nvPr/>
        </p:nvSpPr>
        <p:spPr>
          <a:xfrm>
            <a:off x="2877617" y="5364968"/>
            <a:ext cx="1406351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7ADD42FB-C5DD-524F-A6E4-9A77E7764786}"/>
              </a:ext>
            </a:extLst>
          </p:cNvPr>
          <p:cNvSpPr/>
          <p:nvPr/>
        </p:nvSpPr>
        <p:spPr>
          <a:xfrm>
            <a:off x="1259632" y="4529524"/>
            <a:ext cx="1224136" cy="852126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089127A3-DDD6-EE46-B958-D7207A55D4DD}"/>
              </a:ext>
            </a:extLst>
          </p:cNvPr>
          <p:cNvSpPr/>
          <p:nvPr/>
        </p:nvSpPr>
        <p:spPr>
          <a:xfrm>
            <a:off x="4630919" y="5704222"/>
            <a:ext cx="1525257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="" xmlns:a16="http://schemas.microsoft.com/office/drawing/2014/main" id="{F9B938A7-338A-BC40-864B-3BDB09522186}"/>
              </a:ext>
            </a:extLst>
          </p:cNvPr>
          <p:cNvSpPr/>
          <p:nvPr/>
        </p:nvSpPr>
        <p:spPr>
          <a:xfrm>
            <a:off x="1541895" y="2785155"/>
            <a:ext cx="4242529" cy="2933474"/>
          </a:xfrm>
          <a:custGeom>
            <a:avLst/>
            <a:gdLst>
              <a:gd name="connsiteX0" fmla="*/ 0 w 4242529"/>
              <a:gd name="connsiteY0" fmla="*/ 1801359 h 2933474"/>
              <a:gd name="connsiteX1" fmla="*/ 2061028 w 4242529"/>
              <a:gd name="connsiteY1" fmla="*/ 1588 h 2933474"/>
              <a:gd name="connsiteX2" fmla="*/ 3947886 w 4242529"/>
              <a:gd name="connsiteY2" fmla="*/ 1511074 h 2933474"/>
              <a:gd name="connsiteX3" fmla="*/ 4209143 w 4242529"/>
              <a:gd name="connsiteY3" fmla="*/ 2933474 h 29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529" h="2933474">
                <a:moveTo>
                  <a:pt x="0" y="1801359"/>
                </a:moveTo>
                <a:cubicBezTo>
                  <a:pt x="701523" y="925664"/>
                  <a:pt x="1403047" y="49969"/>
                  <a:pt x="2061028" y="1588"/>
                </a:cubicBezTo>
                <a:cubicBezTo>
                  <a:pt x="2719009" y="-46793"/>
                  <a:pt x="3589867" y="1022426"/>
                  <a:pt x="3947886" y="1511074"/>
                </a:cubicBezTo>
                <a:cubicBezTo>
                  <a:pt x="4305905" y="1999722"/>
                  <a:pt x="4257524" y="2466598"/>
                  <a:pt x="4209143" y="2933474"/>
                </a:cubicBezTo>
              </a:path>
            </a:pathLst>
          </a:custGeom>
          <a:ln w="57150" cap="flat" cmpd="sng" algn="ctr">
            <a:solidFill>
              <a:srgbClr val="7030A0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="" xmlns:a16="http://schemas.microsoft.com/office/drawing/2014/main" id="{D7087362-7D55-6E4F-A7EE-C398EDE11031}"/>
              </a:ext>
            </a:extLst>
          </p:cNvPr>
          <p:cNvSpPr/>
          <p:nvPr/>
        </p:nvSpPr>
        <p:spPr>
          <a:xfrm>
            <a:off x="2920319" y="2568595"/>
            <a:ext cx="4754067" cy="2787176"/>
          </a:xfrm>
          <a:custGeom>
            <a:avLst/>
            <a:gdLst>
              <a:gd name="connsiteX0" fmla="*/ 755176 w 4754067"/>
              <a:gd name="connsiteY0" fmla="*/ 2787176 h 2787176"/>
              <a:gd name="connsiteX1" fmla="*/ 740662 w 4754067"/>
              <a:gd name="connsiteY1" fmla="*/ 1829234 h 2787176"/>
              <a:gd name="connsiteX2" fmla="*/ 433 w 4754067"/>
              <a:gd name="connsiteY2" fmla="*/ 885805 h 2787176"/>
              <a:gd name="connsiteX3" fmla="*/ 856776 w 4754067"/>
              <a:gd name="connsiteY3" fmla="*/ 434 h 2787176"/>
              <a:gd name="connsiteX4" fmla="*/ 3904776 w 4754067"/>
              <a:gd name="connsiteY4" fmla="*/ 784205 h 2787176"/>
              <a:gd name="connsiteX5" fmla="*/ 4659519 w 4754067"/>
              <a:gd name="connsiteY5" fmla="*/ 1916319 h 2787176"/>
              <a:gd name="connsiteX6" fmla="*/ 4717576 w 4754067"/>
              <a:gd name="connsiteY6" fmla="*/ 2438834 h 27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4067" h="2787176">
                <a:moveTo>
                  <a:pt x="755176" y="2787176"/>
                </a:moveTo>
                <a:cubicBezTo>
                  <a:pt x="810814" y="2466652"/>
                  <a:pt x="866453" y="2146129"/>
                  <a:pt x="740662" y="1829234"/>
                </a:cubicBezTo>
                <a:cubicBezTo>
                  <a:pt x="614871" y="1512339"/>
                  <a:pt x="-18919" y="1190605"/>
                  <a:pt x="433" y="885805"/>
                </a:cubicBezTo>
                <a:cubicBezTo>
                  <a:pt x="19785" y="581005"/>
                  <a:pt x="206052" y="17367"/>
                  <a:pt x="856776" y="434"/>
                </a:cubicBezTo>
                <a:cubicBezTo>
                  <a:pt x="1507500" y="-16499"/>
                  <a:pt x="3270986" y="464891"/>
                  <a:pt x="3904776" y="784205"/>
                </a:cubicBezTo>
                <a:cubicBezTo>
                  <a:pt x="4538566" y="1103519"/>
                  <a:pt x="4524052" y="1640547"/>
                  <a:pt x="4659519" y="1916319"/>
                </a:cubicBezTo>
                <a:cubicBezTo>
                  <a:pt x="4794986" y="2192090"/>
                  <a:pt x="4756281" y="2315462"/>
                  <a:pt x="4717576" y="2438834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</a:t>
            </a:r>
            <a:r>
              <a:rPr lang="fa-IR" sz="2400" dirty="0" smtClean="0">
                <a:latin typeface="B Nazanin" pitchFamily="2" charset="-78"/>
                <a:cs typeface="B Nazanin" pitchFamily="2" charset="-78"/>
              </a:rPr>
              <a:t>فیزیکی</a:t>
            </a:r>
            <a:endParaRPr lang="en-US" sz="2400" dirty="0">
              <a:latin typeface="B Nazanin" pitchFamily="2" charset="-78"/>
              <a:cs typeface="B Nazanin" pitchFamily="2" charset="-78"/>
            </a:endParaRP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عدم استفاده ۱۰۰٪ از منابع فیزیکی </a:t>
            </a: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اشتراک منابع شبکه که باعث افزایش احتمال تخطی </a:t>
            </a:r>
            <a:r>
              <a:rPr lang="fa-IR" sz="2000" dirty="0" smtClean="0">
                <a:latin typeface="B Nazanin" pitchFamily="2" charset="-78"/>
                <a:cs typeface="B Nazanin" pitchFamily="2" charset="-78"/>
              </a:rPr>
              <a:t>از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</a:t>
            </a:r>
            <a:endParaRPr lang="fa-IR" sz="2000" dirty="0">
              <a:latin typeface="B Nazanin" pitchFamily="2" charset="-78"/>
              <a:cs typeface="+mj-cs"/>
            </a:endParaRPr>
          </a:p>
          <a:p>
            <a:pPr marL="0" indent="0">
              <a:buClr>
                <a:srgbClr val="FF0000"/>
              </a:buClr>
              <a:buNone/>
            </a:pPr>
            <a:endParaRPr lang="fa-IR" sz="2400" dirty="0">
              <a:cs typeface="B Kooda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11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پژوهش های پیشین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eaLnBrk="1" latinLnBrk="0" hangingPunct="1">
              <a:spcBef>
                <a:spcPct val="20000"/>
              </a:spcBef>
              <a:buFont typeface="Arial" pitchFamily="34" charset="0"/>
              <a:buNone/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310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پژوهش های پیشین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7258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450</Words>
  <Application>Microsoft Office PowerPoint</Application>
  <PresentationFormat>On-screen Show (4:3)</PresentationFormat>
  <Paragraphs>156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 Koodak</vt:lpstr>
      <vt:lpstr>B Nazanin</vt:lpstr>
      <vt:lpstr>Calibri</vt:lpstr>
      <vt:lpstr>Courier New</vt:lpstr>
      <vt:lpstr>Times New Roman</vt:lpstr>
      <vt:lpstr>Office Theme</vt:lpstr>
      <vt:lpstr>موضوع : بهبود الگوی ترافیکی شبکه داخلی دیتاسنتر  با رویکرد محلیت ماشین های مجازی  در کاربرد های زنجیره سرویس ها</vt:lpstr>
      <vt:lpstr>فهرست</vt:lpstr>
      <vt:lpstr>مقدمه</vt:lpstr>
      <vt:lpstr>تعریف مسئله</vt:lpstr>
      <vt:lpstr>تعریف مسئله</vt:lpstr>
      <vt:lpstr>تعریف مسئله</vt:lpstr>
      <vt:lpstr>تعریف مسئله</vt:lpstr>
      <vt:lpstr>پژوهش های پیشین</vt:lpstr>
      <vt:lpstr>پژوهش های پیشین</vt:lpstr>
      <vt:lpstr>راه حل پیشنهادی</vt:lpstr>
      <vt:lpstr>پیاده سازی و ارزیابی نتایج</vt:lpstr>
      <vt:lpstr>نتیجه گیری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</dc:creator>
  <cp:lastModifiedBy>ben eslami</cp:lastModifiedBy>
  <cp:revision>78</cp:revision>
  <dcterms:created xsi:type="dcterms:W3CDTF">2013-10-12T09:25:19Z</dcterms:created>
  <dcterms:modified xsi:type="dcterms:W3CDTF">2019-10-29T17:53:19Z</dcterms:modified>
</cp:coreProperties>
</file>